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0C48E4-F28F-861D-933B-3DEF1A5D0A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8ACB94F-7259-C389-C990-7963D195CC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919573-BC3C-AF1A-CF12-634BE0208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28B835-0667-F45A-741A-27EC92BDF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80AD2D-F1ED-6745-4009-3690E745D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4171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16B6C-C42D-B37D-7C2D-D4D939D58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086AE5-EC70-9D62-1208-413EDC05B4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ACBA6B-5071-6F9A-9543-020111533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78F2BC-5E71-36D1-EDC3-98281DAFC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10D1F1-7B15-AFE7-366A-9E4EB402E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895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396EB38-6102-D74D-A3AA-6825ABE98E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084F2A-9A42-E374-E24E-6723DD220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71D9AC-B9EB-AF42-A123-8C8F929D9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D1EB4B-AD60-447C-F958-40A002CEF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98EE23-BC28-E293-D4D2-2854C7831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71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205915-5A9A-8B18-3ED6-D654A4340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0E9277-4B01-84DB-5D64-EE2D76128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D4D083-B701-3078-82BE-6910A9ABE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E86EA1-9DA7-B166-B09E-9ED87A3D4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AE0620-B948-889B-BD3E-1B4D3243C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345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266932-5EBD-B931-4BED-0A883CB21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96C06-3E7A-651A-7C4E-74C3446B6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B0C3F3-B181-A45B-8FFA-C06A628DF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213A9B-9567-489E-B930-115210E91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2A3EDB-ACF9-25B3-BC3E-C50D39107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505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D7D65-DE49-9184-4BD2-0055A4D2B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F16B0-135D-EF1B-A9F5-5EFEF00907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9FB8AC-7FFA-9B71-FCAD-1910F795F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6C5F26-E58E-9D54-EECE-32131C0B0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0B1F17-9426-EDC3-99F1-51D459515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B42CD-A6CE-B403-7559-577870EA5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3949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56B207-2187-F5D9-70F2-17CC1748B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B47627-7065-140B-966A-ECA6553BF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0CD5B3-786A-AFC7-73E7-FDD50196C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8A116B9-5E7C-02BD-A1A8-40E11F37CA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F95071-EB5D-EE69-44CB-F9396FBC78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A1632AD-7549-C7A1-3F92-B99CB7446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CFED9C8-6427-DF16-4662-080EB992A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6FBE51B-21E0-8E20-C3EC-8BFF412E6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48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D1FEEE-E6D9-F238-DC25-B944521E6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AB2CCFD-29BA-2212-7B8E-CE93A2B54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BA910E9-5D6E-7606-A0C3-536A3554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52FE8B-07FD-7AE4-242C-C4F500055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73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ACB18FE-42C3-414E-23A8-6654FF465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91660A-84A5-A8C7-8B2A-BF20E6072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2D6712-9D15-C97A-F6D8-9083AA130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78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2747AE-D3C0-285D-E9E9-DDB0E3037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283DA5-D617-7460-8C92-879E6B82E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7BFAA0-88D0-DFBB-493C-6D8A96032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C259D8-1CA8-653A-D7A3-35B1995CA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3E2B65-0CF5-EA8E-FAC4-CE61900EC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2EEFCC-92A9-CF4C-3F99-55C9D2CD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1842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002043-53FE-555B-727B-1F90E53A3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D2AB38D-028D-EAC3-F349-725FBA5727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8F4228-9BD7-1C9C-E70A-2BBB5F6248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B32CA8-96CB-BAAB-64C9-808C9AA43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8EBF91-BC80-1E92-C021-794668A29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D4E6C6-DA96-F50F-F6AA-277744BD5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766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854900-5F5D-EA5F-EA39-DEB4C978E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EA9D5E-AD24-B38A-576A-726CAD36F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3447C6-ECCC-96A4-01EE-BF3A503627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811A8-F019-40AD-A320-335653A225E5}" type="datetimeFigureOut">
              <a:rPr lang="ko-KR" altLang="en-US" smtClean="0"/>
              <a:t>2023-04-04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7FD6C1-8372-0B9C-893F-8CAC12DBD3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7400EC-E60E-6B81-CC19-67D1B6D62D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D4BD8-F449-414D-AA4F-61D84E37A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1452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2.sv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17/06/relationships/model3d" Target="../media/model3d1.glb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그래픽 52" descr="구름 단색으로 채워진">
            <a:extLst>
              <a:ext uri="{FF2B5EF4-FFF2-40B4-BE49-F238E27FC236}">
                <a16:creationId xmlns:a16="http://schemas.microsoft.com/office/drawing/2014/main" id="{AD90A1F6-06AD-5181-804A-2ED6E8426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65336" y="548640"/>
            <a:ext cx="3083022" cy="3083022"/>
          </a:xfrm>
          <a:prstGeom prst="rect">
            <a:avLst/>
          </a:prstGeom>
        </p:spPr>
      </p:pic>
      <p:pic>
        <p:nvPicPr>
          <p:cNvPr id="74" name="그림 73">
            <a:extLst>
              <a:ext uri="{FF2B5EF4-FFF2-40B4-BE49-F238E27FC236}">
                <a16:creationId xmlns:a16="http://schemas.microsoft.com/office/drawing/2014/main" id="{5E9B42A2-A8C8-442F-19B4-B00170008D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6909" y="2971568"/>
            <a:ext cx="3386548" cy="1696347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모델 4" descr="Farm Diorama">
                <a:extLst>
                  <a:ext uri="{FF2B5EF4-FFF2-40B4-BE49-F238E27FC236}">
                    <a16:creationId xmlns:a16="http://schemas.microsoft.com/office/drawing/2014/main" id="{6357557F-5A57-7005-0BB2-483AC9F92E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02277280"/>
                  </p:ext>
                </p:extLst>
              </p:nvPr>
            </p:nvGraphicFramePr>
            <p:xfrm>
              <a:off x="1310135" y="3800435"/>
              <a:ext cx="3552180" cy="2399846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552180" cy="2399846"/>
                    </a:xfrm>
                    <a:prstGeom prst="rect">
                      <a:avLst/>
                    </a:prstGeom>
                  </am3d:spPr>
                  <am3d:camera>
                    <am3d:pos x="0" y="0" z="667502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75424" d="1000000"/>
                    <am3d:preTrans dx="238796" dy="-6671507" dz="460562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29499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모델 4" descr="Farm Diorama">
                <a:extLst>
                  <a:ext uri="{FF2B5EF4-FFF2-40B4-BE49-F238E27FC236}">
                    <a16:creationId xmlns:a16="http://schemas.microsoft.com/office/drawing/2014/main" id="{6357557F-5A57-7005-0BB2-483AC9F92E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10135" y="3800435"/>
                <a:ext cx="3552180" cy="2399846"/>
              </a:xfrm>
              <a:prstGeom prst="rect">
                <a:avLst/>
              </a:prstGeom>
            </p:spPr>
          </p:pic>
        </mc:Fallback>
      </mc:AlternateContent>
      <p:sp>
        <p:nvSpPr>
          <p:cNvPr id="46" name="직사각형 45">
            <a:extLst>
              <a:ext uri="{FF2B5EF4-FFF2-40B4-BE49-F238E27FC236}">
                <a16:creationId xmlns:a16="http://schemas.microsoft.com/office/drawing/2014/main" id="{B589254F-46D0-5B10-1580-C5C7576FE752}"/>
              </a:ext>
            </a:extLst>
          </p:cNvPr>
          <p:cNvSpPr/>
          <p:nvPr/>
        </p:nvSpPr>
        <p:spPr>
          <a:xfrm>
            <a:off x="589132" y="2638003"/>
            <a:ext cx="1146308" cy="65839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C102A68-468D-835F-D855-FA1DF90292FA}"/>
              </a:ext>
            </a:extLst>
          </p:cNvPr>
          <p:cNvSpPr/>
          <p:nvPr/>
        </p:nvSpPr>
        <p:spPr>
          <a:xfrm>
            <a:off x="3222343" y="3116630"/>
            <a:ext cx="1297405" cy="153461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AB9ABBB-A0D2-746F-4E55-227441C028A6}"/>
              </a:ext>
            </a:extLst>
          </p:cNvPr>
          <p:cNvSpPr/>
          <p:nvPr/>
        </p:nvSpPr>
        <p:spPr>
          <a:xfrm>
            <a:off x="3381275" y="3960134"/>
            <a:ext cx="990428" cy="504545"/>
          </a:xfrm>
          <a:prstGeom prst="rect">
            <a:avLst/>
          </a:prstGeom>
          <a:solidFill>
            <a:srgbClr val="C0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MN-CSE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12E5163-A84B-266A-E358-B3FCB49FCE2D}"/>
              </a:ext>
            </a:extLst>
          </p:cNvPr>
          <p:cNvSpPr/>
          <p:nvPr/>
        </p:nvSpPr>
        <p:spPr>
          <a:xfrm>
            <a:off x="5647135" y="1936624"/>
            <a:ext cx="1119425" cy="67926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ECAF6B-EFBB-2150-9E80-8BCC7CD19B9D}"/>
              </a:ext>
            </a:extLst>
          </p:cNvPr>
          <p:cNvSpPr/>
          <p:nvPr/>
        </p:nvSpPr>
        <p:spPr>
          <a:xfrm>
            <a:off x="5772780" y="2053670"/>
            <a:ext cx="880568" cy="449009"/>
          </a:xfrm>
          <a:prstGeom prst="rect">
            <a:avLst/>
          </a:prstGeom>
          <a:solidFill>
            <a:srgbClr val="C0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IN-CSE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3A390B3-CC95-0D94-7915-465AB1FFE2C8}"/>
              </a:ext>
            </a:extLst>
          </p:cNvPr>
          <p:cNvSpPr/>
          <p:nvPr/>
        </p:nvSpPr>
        <p:spPr>
          <a:xfrm>
            <a:off x="669625" y="2717467"/>
            <a:ext cx="990428" cy="50454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ADN-AE1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2FA85AF3-34D3-F835-ABDC-5971ADD27772}"/>
              </a:ext>
            </a:extLst>
          </p:cNvPr>
          <p:cNvCxnSpPr>
            <a:cxnSpLocks/>
            <a:stCxn id="2" idx="3"/>
            <a:endCxn id="13" idx="1"/>
          </p:cNvCxnSpPr>
          <p:nvPr/>
        </p:nvCxnSpPr>
        <p:spPr>
          <a:xfrm flipV="1">
            <a:off x="4519748" y="2276258"/>
            <a:ext cx="1127387" cy="1607677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3C927D88-59A2-3285-01CB-7F6F6D8E1356}"/>
              </a:ext>
            </a:extLst>
          </p:cNvPr>
          <p:cNvCxnSpPr>
            <a:cxnSpLocks/>
          </p:cNvCxnSpPr>
          <p:nvPr/>
        </p:nvCxnSpPr>
        <p:spPr>
          <a:xfrm rot="10800000">
            <a:off x="6770541" y="2249862"/>
            <a:ext cx="1859654" cy="1794252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4005ED44-9C46-B218-C740-E9BD889DE459}"/>
              </a:ext>
            </a:extLst>
          </p:cNvPr>
          <p:cNvSpPr/>
          <p:nvPr/>
        </p:nvSpPr>
        <p:spPr>
          <a:xfrm>
            <a:off x="8612778" y="3651397"/>
            <a:ext cx="1297405" cy="81635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F6DA7324-9C54-41E8-EB2F-C18B12ED6219}"/>
              </a:ext>
            </a:extLst>
          </p:cNvPr>
          <p:cNvSpPr/>
          <p:nvPr/>
        </p:nvSpPr>
        <p:spPr>
          <a:xfrm>
            <a:off x="8771710" y="3811481"/>
            <a:ext cx="990428" cy="50454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IN-AE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1C3AB2E8-2D9C-DA29-5376-4ABA119A2456}"/>
              </a:ext>
            </a:extLst>
          </p:cNvPr>
          <p:cNvSpPr/>
          <p:nvPr/>
        </p:nvSpPr>
        <p:spPr>
          <a:xfrm>
            <a:off x="3424157" y="4753368"/>
            <a:ext cx="977223" cy="50401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Farm Gateway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EAA86E8A-541C-8E9E-216C-DC2B594710A9}"/>
              </a:ext>
            </a:extLst>
          </p:cNvPr>
          <p:cNvSpPr/>
          <p:nvPr/>
        </p:nvSpPr>
        <p:spPr>
          <a:xfrm>
            <a:off x="999652" y="5342688"/>
            <a:ext cx="1098356" cy="36332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Actuators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4E19BAD-9F06-1B81-3999-BADA80ABEE63}"/>
              </a:ext>
            </a:extLst>
          </p:cNvPr>
          <p:cNvSpPr/>
          <p:nvPr/>
        </p:nvSpPr>
        <p:spPr>
          <a:xfrm>
            <a:off x="1022439" y="3449394"/>
            <a:ext cx="1098356" cy="36332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Sensors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1239FA85-E9AB-0BAE-7C6B-5A6036D6933D}"/>
              </a:ext>
            </a:extLst>
          </p:cNvPr>
          <p:cNvSpPr/>
          <p:nvPr/>
        </p:nvSpPr>
        <p:spPr>
          <a:xfrm>
            <a:off x="5701907" y="2705888"/>
            <a:ext cx="1020938" cy="71645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Cloud Service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Platform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7993459B-95ED-A01A-B8DF-F6E108D1CF97}"/>
              </a:ext>
            </a:extLst>
          </p:cNvPr>
          <p:cNvSpPr/>
          <p:nvPr/>
        </p:nvSpPr>
        <p:spPr>
          <a:xfrm>
            <a:off x="8569642" y="4565229"/>
            <a:ext cx="1383676" cy="71645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Device with Metaverse application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C0C3C54B-C4C2-E151-B843-5EF7018964D6}"/>
              </a:ext>
            </a:extLst>
          </p:cNvPr>
          <p:cNvSpPr/>
          <p:nvPr/>
        </p:nvSpPr>
        <p:spPr>
          <a:xfrm>
            <a:off x="3154992" y="1316794"/>
            <a:ext cx="1432105" cy="123368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endParaRPr lang="en-US" altLang="ko-KR" sz="1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Image Model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347E5DAE-0DB4-C1B4-55DA-36B838285023}"/>
              </a:ext>
            </a:extLst>
          </p:cNvPr>
          <p:cNvCxnSpPr>
            <a:cxnSpLocks/>
            <a:stCxn id="88" idx="2"/>
            <a:endCxn id="6" idx="0"/>
          </p:cNvCxnSpPr>
          <p:nvPr/>
        </p:nvCxnSpPr>
        <p:spPr>
          <a:xfrm>
            <a:off x="3871045" y="2550474"/>
            <a:ext cx="5444" cy="75339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" name="그래픽 101" descr="인공 지능 단색으로 채워진">
            <a:extLst>
              <a:ext uri="{FF2B5EF4-FFF2-40B4-BE49-F238E27FC236}">
                <a16:creationId xmlns:a16="http://schemas.microsoft.com/office/drawing/2014/main" id="{0946EB38-B7BA-2B77-7491-844D3ACFEF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528937" y="1457488"/>
            <a:ext cx="731520" cy="731520"/>
          </a:xfrm>
          <a:prstGeom prst="rect">
            <a:avLst/>
          </a:prstGeom>
        </p:spPr>
      </p:pic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049B720B-2C5E-0D0C-D78A-F685A28A5272}"/>
              </a:ext>
            </a:extLst>
          </p:cNvPr>
          <p:cNvSpPr/>
          <p:nvPr/>
        </p:nvSpPr>
        <p:spPr>
          <a:xfrm>
            <a:off x="709239" y="2504790"/>
            <a:ext cx="1146308" cy="65839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F189FF3F-083B-92EA-06F6-C96C12C8EF99}"/>
              </a:ext>
            </a:extLst>
          </p:cNvPr>
          <p:cNvSpPr/>
          <p:nvPr/>
        </p:nvSpPr>
        <p:spPr>
          <a:xfrm>
            <a:off x="789732" y="2584254"/>
            <a:ext cx="990428" cy="50454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ADN-AE1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78B69A7F-A1FA-85C1-9FF3-4D247FB66993}"/>
              </a:ext>
            </a:extLst>
          </p:cNvPr>
          <p:cNvSpPr/>
          <p:nvPr/>
        </p:nvSpPr>
        <p:spPr>
          <a:xfrm>
            <a:off x="849890" y="2383075"/>
            <a:ext cx="1146308" cy="65839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11DFF875-9522-6199-FD13-5BBF5AFBAA31}"/>
              </a:ext>
            </a:extLst>
          </p:cNvPr>
          <p:cNvSpPr/>
          <p:nvPr/>
        </p:nvSpPr>
        <p:spPr>
          <a:xfrm>
            <a:off x="930383" y="2462539"/>
            <a:ext cx="990428" cy="50454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ADN-AE1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AF0F9529-E064-6DCE-A80B-1C36AAB5E94A}"/>
              </a:ext>
            </a:extLst>
          </p:cNvPr>
          <p:cNvSpPr/>
          <p:nvPr/>
        </p:nvSpPr>
        <p:spPr>
          <a:xfrm>
            <a:off x="969997" y="2249862"/>
            <a:ext cx="1146308" cy="65839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BBFC097D-B78A-F148-777C-7238D18B5C56}"/>
              </a:ext>
            </a:extLst>
          </p:cNvPr>
          <p:cNvSpPr/>
          <p:nvPr/>
        </p:nvSpPr>
        <p:spPr>
          <a:xfrm>
            <a:off x="1050490" y="2329326"/>
            <a:ext cx="990428" cy="50454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ADN-AE1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CB5F949A-D25B-8A62-758E-5647C4644156}"/>
              </a:ext>
            </a:extLst>
          </p:cNvPr>
          <p:cNvCxnSpPr>
            <a:cxnSpLocks/>
            <a:stCxn id="125" idx="3"/>
            <a:endCxn id="2" idx="1"/>
          </p:cNvCxnSpPr>
          <p:nvPr/>
        </p:nvCxnSpPr>
        <p:spPr>
          <a:xfrm>
            <a:off x="2116305" y="2579061"/>
            <a:ext cx="1106038" cy="1304874"/>
          </a:xfrm>
          <a:prstGeom prst="bentConnector3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직사각형 130">
            <a:extLst>
              <a:ext uri="{FF2B5EF4-FFF2-40B4-BE49-F238E27FC236}">
                <a16:creationId xmlns:a16="http://schemas.microsoft.com/office/drawing/2014/main" id="{9123A5D7-15AA-8F22-6EAC-7AAEC5891AB6}"/>
              </a:ext>
            </a:extLst>
          </p:cNvPr>
          <p:cNvSpPr/>
          <p:nvPr/>
        </p:nvSpPr>
        <p:spPr>
          <a:xfrm>
            <a:off x="733982" y="4596889"/>
            <a:ext cx="1146308" cy="65839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C922A910-BAA6-7FA1-067D-6A5C8EDF1E7F}"/>
              </a:ext>
            </a:extLst>
          </p:cNvPr>
          <p:cNvSpPr/>
          <p:nvPr/>
        </p:nvSpPr>
        <p:spPr>
          <a:xfrm>
            <a:off x="814475" y="4676353"/>
            <a:ext cx="990428" cy="50454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ADN-AE1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84BB8887-9605-768D-EE46-47E2D2F26273}"/>
              </a:ext>
            </a:extLst>
          </p:cNvPr>
          <p:cNvSpPr/>
          <p:nvPr/>
        </p:nvSpPr>
        <p:spPr>
          <a:xfrm>
            <a:off x="854089" y="4463676"/>
            <a:ext cx="1146308" cy="65839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B976AA72-8E0A-B929-E44B-34B1FF95D87D}"/>
              </a:ext>
            </a:extLst>
          </p:cNvPr>
          <p:cNvSpPr/>
          <p:nvPr/>
        </p:nvSpPr>
        <p:spPr>
          <a:xfrm>
            <a:off x="934582" y="4543140"/>
            <a:ext cx="990428" cy="50454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ADN-AE1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333727EC-6F67-EDEC-1041-A2728C747D42}"/>
              </a:ext>
            </a:extLst>
          </p:cNvPr>
          <p:cNvSpPr/>
          <p:nvPr/>
        </p:nvSpPr>
        <p:spPr>
          <a:xfrm>
            <a:off x="994740" y="4341961"/>
            <a:ext cx="1146308" cy="65839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CD0C0106-5857-B53B-D268-EB7D4CF989D2}"/>
              </a:ext>
            </a:extLst>
          </p:cNvPr>
          <p:cNvSpPr/>
          <p:nvPr/>
        </p:nvSpPr>
        <p:spPr>
          <a:xfrm>
            <a:off x="1075233" y="4421425"/>
            <a:ext cx="990428" cy="50454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ADN-AE1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D122E582-216C-BF8C-2B15-FA6FFC56B149}"/>
              </a:ext>
            </a:extLst>
          </p:cNvPr>
          <p:cNvSpPr/>
          <p:nvPr/>
        </p:nvSpPr>
        <p:spPr>
          <a:xfrm>
            <a:off x="1114847" y="4208748"/>
            <a:ext cx="1146308" cy="65839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1E75EE3D-B064-16A4-57A5-DC7A278FB140}"/>
              </a:ext>
            </a:extLst>
          </p:cNvPr>
          <p:cNvSpPr/>
          <p:nvPr/>
        </p:nvSpPr>
        <p:spPr>
          <a:xfrm>
            <a:off x="1195340" y="4288212"/>
            <a:ext cx="990428" cy="50454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ADN-AE2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BA8B39CA-A6D8-B61C-B7C8-35DCC4EEADCA}"/>
              </a:ext>
            </a:extLst>
          </p:cNvPr>
          <p:cNvCxnSpPr>
            <a:cxnSpLocks/>
          </p:cNvCxnSpPr>
          <p:nvPr/>
        </p:nvCxnSpPr>
        <p:spPr>
          <a:xfrm flipV="1">
            <a:off x="2281699" y="3887962"/>
            <a:ext cx="945314" cy="677267"/>
          </a:xfrm>
          <a:prstGeom prst="bentConnector3">
            <a:avLst>
              <a:gd name="adj1" fmla="val 40788"/>
            </a:avLst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F9609E42-6D43-835A-E993-CC57F4CF094A}"/>
              </a:ext>
            </a:extLst>
          </p:cNvPr>
          <p:cNvSpPr/>
          <p:nvPr/>
        </p:nvSpPr>
        <p:spPr>
          <a:xfrm>
            <a:off x="2348696" y="4687110"/>
            <a:ext cx="488612" cy="229159"/>
          </a:xfrm>
          <a:prstGeom prst="rect">
            <a:avLst/>
          </a:prstGeom>
          <a:solidFill>
            <a:srgbClr val="00B0F0"/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Consolas" panose="020B0609020204030204" pitchFamily="49" charset="0"/>
              </a:rPr>
              <a:t>Mca</a:t>
            </a:r>
            <a:endParaRPr lang="ko-KR" alt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9E2DF172-582B-CDDE-BD29-2227D76FC499}"/>
              </a:ext>
            </a:extLst>
          </p:cNvPr>
          <p:cNvSpPr/>
          <p:nvPr/>
        </p:nvSpPr>
        <p:spPr>
          <a:xfrm>
            <a:off x="2281699" y="2252799"/>
            <a:ext cx="488612" cy="229159"/>
          </a:xfrm>
          <a:prstGeom prst="rect">
            <a:avLst/>
          </a:prstGeom>
          <a:solidFill>
            <a:srgbClr val="00B0F0"/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Consolas" panose="020B0609020204030204" pitchFamily="49" charset="0"/>
              </a:rPr>
              <a:t>Mca</a:t>
            </a:r>
            <a:endParaRPr lang="ko-KR" alt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43" name="직사각형 142">
            <a:extLst>
              <a:ext uri="{FF2B5EF4-FFF2-40B4-BE49-F238E27FC236}">
                <a16:creationId xmlns:a16="http://schemas.microsoft.com/office/drawing/2014/main" id="{049FC2E6-13CE-5997-261C-710D4BB1D25D}"/>
              </a:ext>
            </a:extLst>
          </p:cNvPr>
          <p:cNvSpPr/>
          <p:nvPr/>
        </p:nvSpPr>
        <p:spPr>
          <a:xfrm>
            <a:off x="4815617" y="1965217"/>
            <a:ext cx="488612" cy="229159"/>
          </a:xfrm>
          <a:prstGeom prst="rect">
            <a:avLst/>
          </a:prstGeom>
          <a:solidFill>
            <a:srgbClr val="00B050"/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Consolas" panose="020B0609020204030204" pitchFamily="49" charset="0"/>
              </a:rPr>
              <a:t>Mcc</a:t>
            </a:r>
            <a:endParaRPr lang="ko-KR" alt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id="{E3E1495E-1E17-F8C3-2321-D2720C1CB851}"/>
              </a:ext>
            </a:extLst>
          </p:cNvPr>
          <p:cNvSpPr/>
          <p:nvPr/>
        </p:nvSpPr>
        <p:spPr>
          <a:xfrm>
            <a:off x="7959326" y="3722065"/>
            <a:ext cx="488612" cy="229159"/>
          </a:xfrm>
          <a:prstGeom prst="rect">
            <a:avLst/>
          </a:prstGeom>
          <a:solidFill>
            <a:srgbClr val="00B0F0"/>
          </a:solidFill>
          <a:ln w="190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Consolas" panose="020B0609020204030204" pitchFamily="49" charset="0"/>
              </a:rPr>
              <a:t>Mca</a:t>
            </a:r>
            <a:endParaRPr lang="ko-KR" alt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75EB6CED-CB8E-1479-3482-218CF56237F3}"/>
              </a:ext>
            </a:extLst>
          </p:cNvPr>
          <p:cNvSpPr txBox="1"/>
          <p:nvPr/>
        </p:nvSpPr>
        <p:spPr>
          <a:xfrm>
            <a:off x="4547338" y="296367"/>
            <a:ext cx="3097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Functional architecture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cxnSp>
        <p:nvCxnSpPr>
          <p:cNvPr id="148" name="직선 연결선 147">
            <a:extLst>
              <a:ext uri="{FF2B5EF4-FFF2-40B4-BE49-F238E27FC236}">
                <a16:creationId xmlns:a16="http://schemas.microsoft.com/office/drawing/2014/main" id="{460D0E78-E512-46B1-2CB9-EDE1627D9674}"/>
              </a:ext>
            </a:extLst>
          </p:cNvPr>
          <p:cNvCxnSpPr>
            <a:stCxn id="6" idx="2"/>
            <a:endCxn id="9" idx="0"/>
          </p:cNvCxnSpPr>
          <p:nvPr/>
        </p:nvCxnSpPr>
        <p:spPr>
          <a:xfrm flipH="1">
            <a:off x="3871045" y="3808409"/>
            <a:ext cx="5444" cy="142815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E5EB1EDE-06B8-485E-1B5B-1B09633536FC}"/>
              </a:ext>
            </a:extLst>
          </p:cNvPr>
          <p:cNvSpPr/>
          <p:nvPr/>
        </p:nvSpPr>
        <p:spPr>
          <a:xfrm>
            <a:off x="3381275" y="3303864"/>
            <a:ext cx="990428" cy="504545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Consolas" panose="020B0609020204030204" pitchFamily="49" charset="0"/>
              </a:rPr>
              <a:t>MN-AE</a:t>
            </a:r>
            <a:endParaRPr lang="ko-KR" alt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175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570608F0-CC50-9581-E15E-C871CB34EF10}"/>
              </a:ext>
            </a:extLst>
          </p:cNvPr>
          <p:cNvSpPr/>
          <p:nvPr/>
        </p:nvSpPr>
        <p:spPr>
          <a:xfrm>
            <a:off x="1105990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AND-AE1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AB7659-1FFB-2FBE-1049-E6508A84DF1E}"/>
              </a:ext>
            </a:extLst>
          </p:cNvPr>
          <p:cNvSpPr/>
          <p:nvPr/>
        </p:nvSpPr>
        <p:spPr>
          <a:xfrm>
            <a:off x="2730138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AND-AE2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6E88AF-8EF0-C9C7-E4EE-8E83F3646E43}"/>
              </a:ext>
            </a:extLst>
          </p:cNvPr>
          <p:cNvSpPr/>
          <p:nvPr/>
        </p:nvSpPr>
        <p:spPr>
          <a:xfrm>
            <a:off x="4397828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MN-AE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23EAD97-0B46-9E1C-664E-8A783E9191E0}"/>
              </a:ext>
            </a:extLst>
          </p:cNvPr>
          <p:cNvSpPr/>
          <p:nvPr/>
        </p:nvSpPr>
        <p:spPr>
          <a:xfrm>
            <a:off x="6021976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MN-CSE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F5E6520-63A5-3496-8AC3-DC9DB38D7D8E}"/>
              </a:ext>
            </a:extLst>
          </p:cNvPr>
          <p:cNvSpPr/>
          <p:nvPr/>
        </p:nvSpPr>
        <p:spPr>
          <a:xfrm>
            <a:off x="7680955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IN-CSE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D24CD6-414E-0909-1F65-DC78E6E824C2}"/>
              </a:ext>
            </a:extLst>
          </p:cNvPr>
          <p:cNvSpPr/>
          <p:nvPr/>
        </p:nvSpPr>
        <p:spPr>
          <a:xfrm>
            <a:off x="9305103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IN-AE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7B17BBD-6AF2-D80B-DC5A-379706F6D71A}"/>
              </a:ext>
            </a:extLst>
          </p:cNvPr>
          <p:cNvCxnSpPr>
            <a:stCxn id="3" idx="2"/>
          </p:cNvCxnSpPr>
          <p:nvPr/>
        </p:nvCxnSpPr>
        <p:spPr>
          <a:xfrm flipH="1">
            <a:off x="1820092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F63DEE-B9CD-BEBF-3D17-10BFE21CBC54}"/>
              </a:ext>
            </a:extLst>
          </p:cNvPr>
          <p:cNvCxnSpPr>
            <a:stCxn id="17" idx="2"/>
          </p:cNvCxnSpPr>
          <p:nvPr/>
        </p:nvCxnSpPr>
        <p:spPr>
          <a:xfrm flipH="1">
            <a:off x="3444240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C56AB9D-332A-8101-5618-5C9642E04FB8}"/>
              </a:ext>
            </a:extLst>
          </p:cNvPr>
          <p:cNvCxnSpPr>
            <a:stCxn id="19" idx="2"/>
          </p:cNvCxnSpPr>
          <p:nvPr/>
        </p:nvCxnSpPr>
        <p:spPr>
          <a:xfrm flipH="1">
            <a:off x="5111930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C30EC503-F5F1-34B1-E20D-66C5CD8173BF}"/>
              </a:ext>
            </a:extLst>
          </p:cNvPr>
          <p:cNvCxnSpPr>
            <a:stCxn id="22" idx="2"/>
          </p:cNvCxnSpPr>
          <p:nvPr/>
        </p:nvCxnSpPr>
        <p:spPr>
          <a:xfrm flipH="1">
            <a:off x="6736078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D86451B-C48F-1F2E-56EE-8715714E41C5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8395057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EB19449-ACA0-1859-23EE-31D6E657188A}"/>
              </a:ext>
            </a:extLst>
          </p:cNvPr>
          <p:cNvCxnSpPr>
            <a:stCxn id="27" idx="2"/>
          </p:cNvCxnSpPr>
          <p:nvPr/>
        </p:nvCxnSpPr>
        <p:spPr>
          <a:xfrm flipH="1">
            <a:off x="10019205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2267901-1E44-2831-6B88-8FFBCF0F4988}"/>
              </a:ext>
            </a:extLst>
          </p:cNvPr>
          <p:cNvCxnSpPr/>
          <p:nvPr/>
        </p:nvCxnSpPr>
        <p:spPr>
          <a:xfrm>
            <a:off x="6736078" y="2612574"/>
            <a:ext cx="1658979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4EEB6F7-B648-B5DE-4531-2031EE6BE88E}"/>
              </a:ext>
            </a:extLst>
          </p:cNvPr>
          <p:cNvSpPr/>
          <p:nvPr/>
        </p:nvSpPr>
        <p:spPr>
          <a:xfrm>
            <a:off x="6941972" y="1985552"/>
            <a:ext cx="1286378" cy="54272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Farm Gateway registration into Mobius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D5B3F5E3-AB10-D563-4371-4FA9F53FC3C2}"/>
              </a:ext>
            </a:extLst>
          </p:cNvPr>
          <p:cNvSpPr/>
          <p:nvPr/>
        </p:nvSpPr>
        <p:spPr>
          <a:xfrm>
            <a:off x="7489366" y="2560340"/>
            <a:ext cx="156749" cy="20028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1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0CF3CCD8-1EE6-F383-B87A-2CC73D8B1C1B}"/>
              </a:ext>
            </a:extLst>
          </p:cNvPr>
          <p:cNvCxnSpPr>
            <a:cxnSpLocks/>
          </p:cNvCxnSpPr>
          <p:nvPr/>
        </p:nvCxnSpPr>
        <p:spPr>
          <a:xfrm>
            <a:off x="5111930" y="3391994"/>
            <a:ext cx="16110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9E69C05-E5BD-0CF0-00ED-D3C3973DDD71}"/>
              </a:ext>
            </a:extLst>
          </p:cNvPr>
          <p:cNvSpPr/>
          <p:nvPr/>
        </p:nvSpPr>
        <p:spPr>
          <a:xfrm>
            <a:off x="5297297" y="2377439"/>
            <a:ext cx="1286378" cy="90710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Image</a:t>
            </a:r>
            <a:r>
              <a:rPr lang="ko-KR" alt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model</a:t>
            </a:r>
            <a:r>
              <a:rPr lang="ko-KR" alt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application registration into Farm gateway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7FA1897C-3740-7AD2-5EEA-285AE54B8AE4}"/>
              </a:ext>
            </a:extLst>
          </p:cNvPr>
          <p:cNvSpPr/>
          <p:nvPr/>
        </p:nvSpPr>
        <p:spPr>
          <a:xfrm>
            <a:off x="5847799" y="3329522"/>
            <a:ext cx="156749" cy="20028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2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AF1637D-577A-3E37-BA63-2617B8DEB0D2}"/>
              </a:ext>
            </a:extLst>
          </p:cNvPr>
          <p:cNvCxnSpPr>
            <a:cxnSpLocks/>
          </p:cNvCxnSpPr>
          <p:nvPr/>
        </p:nvCxnSpPr>
        <p:spPr>
          <a:xfrm>
            <a:off x="1833150" y="4202601"/>
            <a:ext cx="490292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3301A40-DED8-EB5D-4D3F-586E7FC77B0B}"/>
              </a:ext>
            </a:extLst>
          </p:cNvPr>
          <p:cNvSpPr/>
          <p:nvPr/>
        </p:nvSpPr>
        <p:spPr>
          <a:xfrm>
            <a:off x="3629607" y="3108286"/>
            <a:ext cx="1124344" cy="89910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Sensor application registration into Farm gateway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145BBB9-AD89-AC6F-B443-36A2E61D2B9F}"/>
              </a:ext>
            </a:extLst>
          </p:cNvPr>
          <p:cNvCxnSpPr>
            <a:cxnSpLocks/>
          </p:cNvCxnSpPr>
          <p:nvPr/>
        </p:nvCxnSpPr>
        <p:spPr>
          <a:xfrm>
            <a:off x="3444240" y="5513242"/>
            <a:ext cx="327878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6CF9AE3F-441F-7F08-E4CB-BD03AAD01815}"/>
              </a:ext>
            </a:extLst>
          </p:cNvPr>
          <p:cNvSpPr/>
          <p:nvPr/>
        </p:nvSpPr>
        <p:spPr>
          <a:xfrm>
            <a:off x="4506686" y="5415637"/>
            <a:ext cx="461547" cy="1952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3-2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D748472-FCFD-B344-536B-618EE7D811E3}"/>
              </a:ext>
            </a:extLst>
          </p:cNvPr>
          <p:cNvSpPr/>
          <p:nvPr/>
        </p:nvSpPr>
        <p:spPr>
          <a:xfrm>
            <a:off x="3988368" y="4104997"/>
            <a:ext cx="461547" cy="1952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3-1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3A3007F-5977-F7EB-4B04-149846317805}"/>
              </a:ext>
            </a:extLst>
          </p:cNvPr>
          <p:cNvSpPr/>
          <p:nvPr/>
        </p:nvSpPr>
        <p:spPr>
          <a:xfrm>
            <a:off x="4162697" y="4425595"/>
            <a:ext cx="1124344" cy="89910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Actuator application registration into Farm gateway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E67A474D-BE4A-356D-A452-AA41A021FE1F}"/>
              </a:ext>
            </a:extLst>
          </p:cNvPr>
          <p:cNvCxnSpPr>
            <a:cxnSpLocks/>
          </p:cNvCxnSpPr>
          <p:nvPr/>
        </p:nvCxnSpPr>
        <p:spPr>
          <a:xfrm flipH="1">
            <a:off x="8395057" y="6196870"/>
            <a:ext cx="162414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4859EC2B-324D-BB00-26C8-F958875C651A}"/>
              </a:ext>
            </a:extLst>
          </p:cNvPr>
          <p:cNvSpPr/>
          <p:nvPr/>
        </p:nvSpPr>
        <p:spPr>
          <a:xfrm>
            <a:off x="8566119" y="5255283"/>
            <a:ext cx="1286378" cy="73037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Roblox application registration into Mobius 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3EF7601D-A496-D0DC-C827-EF61CD32AFA3}"/>
              </a:ext>
            </a:extLst>
          </p:cNvPr>
          <p:cNvSpPr/>
          <p:nvPr/>
        </p:nvSpPr>
        <p:spPr>
          <a:xfrm>
            <a:off x="9130934" y="6096726"/>
            <a:ext cx="156749" cy="20028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4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5A047C5-01B5-ADFC-7641-CE12E36CD95C}"/>
              </a:ext>
            </a:extLst>
          </p:cNvPr>
          <p:cNvSpPr txBox="1"/>
          <p:nvPr/>
        </p:nvSpPr>
        <p:spPr>
          <a:xfrm>
            <a:off x="4625895" y="340451"/>
            <a:ext cx="3223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Application registration</a:t>
            </a:r>
            <a:endParaRPr lang="ko-KR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558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570608F0-CC50-9581-E15E-C871CB34EF10}"/>
              </a:ext>
            </a:extLst>
          </p:cNvPr>
          <p:cNvSpPr/>
          <p:nvPr/>
        </p:nvSpPr>
        <p:spPr>
          <a:xfrm>
            <a:off x="1105990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AND-AE1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AB7659-1FFB-2FBE-1049-E6508A84DF1E}"/>
              </a:ext>
            </a:extLst>
          </p:cNvPr>
          <p:cNvSpPr/>
          <p:nvPr/>
        </p:nvSpPr>
        <p:spPr>
          <a:xfrm>
            <a:off x="2730138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AND-AE2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6E88AF-8EF0-C9C7-E4EE-8E83F3646E43}"/>
              </a:ext>
            </a:extLst>
          </p:cNvPr>
          <p:cNvSpPr/>
          <p:nvPr/>
        </p:nvSpPr>
        <p:spPr>
          <a:xfrm>
            <a:off x="4397828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MN-AE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23EAD97-0B46-9E1C-664E-8A783E9191E0}"/>
              </a:ext>
            </a:extLst>
          </p:cNvPr>
          <p:cNvSpPr/>
          <p:nvPr/>
        </p:nvSpPr>
        <p:spPr>
          <a:xfrm>
            <a:off x="6021976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MN-CSE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F5E6520-63A5-3496-8AC3-DC9DB38D7D8E}"/>
              </a:ext>
            </a:extLst>
          </p:cNvPr>
          <p:cNvSpPr/>
          <p:nvPr/>
        </p:nvSpPr>
        <p:spPr>
          <a:xfrm>
            <a:off x="7680955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IN-CSE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D24CD6-414E-0909-1F65-DC78E6E824C2}"/>
              </a:ext>
            </a:extLst>
          </p:cNvPr>
          <p:cNvSpPr/>
          <p:nvPr/>
        </p:nvSpPr>
        <p:spPr>
          <a:xfrm>
            <a:off x="9305103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IN-AE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7B17BBD-6AF2-D80B-DC5A-379706F6D71A}"/>
              </a:ext>
            </a:extLst>
          </p:cNvPr>
          <p:cNvCxnSpPr>
            <a:stCxn id="3" idx="2"/>
          </p:cNvCxnSpPr>
          <p:nvPr/>
        </p:nvCxnSpPr>
        <p:spPr>
          <a:xfrm flipH="1">
            <a:off x="1820092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F63DEE-B9CD-BEBF-3D17-10BFE21CBC54}"/>
              </a:ext>
            </a:extLst>
          </p:cNvPr>
          <p:cNvCxnSpPr>
            <a:stCxn id="17" idx="2"/>
          </p:cNvCxnSpPr>
          <p:nvPr/>
        </p:nvCxnSpPr>
        <p:spPr>
          <a:xfrm flipH="1">
            <a:off x="3444240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C56AB9D-332A-8101-5618-5C9642E04FB8}"/>
              </a:ext>
            </a:extLst>
          </p:cNvPr>
          <p:cNvCxnSpPr>
            <a:stCxn id="19" idx="2"/>
          </p:cNvCxnSpPr>
          <p:nvPr/>
        </p:nvCxnSpPr>
        <p:spPr>
          <a:xfrm flipH="1">
            <a:off x="5111930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C30EC503-F5F1-34B1-E20D-66C5CD8173BF}"/>
              </a:ext>
            </a:extLst>
          </p:cNvPr>
          <p:cNvCxnSpPr>
            <a:stCxn id="22" idx="2"/>
          </p:cNvCxnSpPr>
          <p:nvPr/>
        </p:nvCxnSpPr>
        <p:spPr>
          <a:xfrm flipH="1">
            <a:off x="6736078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D86451B-C48F-1F2E-56EE-8715714E41C5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8395057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EB19449-ACA0-1859-23EE-31D6E657188A}"/>
              </a:ext>
            </a:extLst>
          </p:cNvPr>
          <p:cNvCxnSpPr>
            <a:stCxn id="27" idx="2"/>
          </p:cNvCxnSpPr>
          <p:nvPr/>
        </p:nvCxnSpPr>
        <p:spPr>
          <a:xfrm flipH="1">
            <a:off x="10019205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2267901-1E44-2831-6B88-8FFBCF0F4988}"/>
              </a:ext>
            </a:extLst>
          </p:cNvPr>
          <p:cNvCxnSpPr>
            <a:cxnSpLocks/>
          </p:cNvCxnSpPr>
          <p:nvPr/>
        </p:nvCxnSpPr>
        <p:spPr>
          <a:xfrm flipH="1">
            <a:off x="8423350" y="2552030"/>
            <a:ext cx="162414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4EEB6F7-B648-B5DE-4531-2031EE6BE88E}"/>
              </a:ext>
            </a:extLst>
          </p:cNvPr>
          <p:cNvSpPr/>
          <p:nvPr/>
        </p:nvSpPr>
        <p:spPr>
          <a:xfrm>
            <a:off x="10126515" y="2252530"/>
            <a:ext cx="1361652" cy="77309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Discovery single sensor container with filter criteria 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5A047C5-01B5-ADFC-7641-CE12E36CD95C}"/>
              </a:ext>
            </a:extLst>
          </p:cNvPr>
          <p:cNvSpPr txBox="1"/>
          <p:nvPr/>
        </p:nvSpPr>
        <p:spPr>
          <a:xfrm>
            <a:off x="2267868" y="347990"/>
            <a:ext cx="7656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Discovery and retrieval of sensor contentInstance resources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1C002A95-2120-6ED0-F245-25E9A6F409B8}"/>
              </a:ext>
            </a:extLst>
          </p:cNvPr>
          <p:cNvCxnSpPr>
            <a:cxnSpLocks/>
          </p:cNvCxnSpPr>
          <p:nvPr/>
        </p:nvCxnSpPr>
        <p:spPr>
          <a:xfrm flipH="1">
            <a:off x="6781784" y="2552030"/>
            <a:ext cx="162414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EC114E48-972D-B154-44DF-31F68C5691DC}"/>
              </a:ext>
            </a:extLst>
          </p:cNvPr>
          <p:cNvSpPr/>
          <p:nvPr/>
        </p:nvSpPr>
        <p:spPr>
          <a:xfrm>
            <a:off x="9006828" y="2443865"/>
            <a:ext cx="461547" cy="1952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1-1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33C784F-6C02-97F9-B85F-074DBCD8238C}"/>
              </a:ext>
            </a:extLst>
          </p:cNvPr>
          <p:cNvSpPr/>
          <p:nvPr/>
        </p:nvSpPr>
        <p:spPr>
          <a:xfrm>
            <a:off x="7393380" y="2443865"/>
            <a:ext cx="461547" cy="1952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1-2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0979B40-8C78-0139-600E-3BABFD8E2579}"/>
              </a:ext>
            </a:extLst>
          </p:cNvPr>
          <p:cNvCxnSpPr>
            <a:cxnSpLocks/>
          </p:cNvCxnSpPr>
          <p:nvPr/>
        </p:nvCxnSpPr>
        <p:spPr>
          <a:xfrm>
            <a:off x="6812260" y="3784282"/>
            <a:ext cx="1611090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CAB5615-5915-A533-F1C0-0EA748981DFE}"/>
              </a:ext>
            </a:extLst>
          </p:cNvPr>
          <p:cNvCxnSpPr>
            <a:cxnSpLocks/>
          </p:cNvCxnSpPr>
          <p:nvPr/>
        </p:nvCxnSpPr>
        <p:spPr>
          <a:xfrm>
            <a:off x="8447927" y="3784282"/>
            <a:ext cx="1611090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3F0B5E-7314-7A58-5E60-EBDF6269A294}"/>
              </a:ext>
            </a:extLst>
          </p:cNvPr>
          <p:cNvSpPr/>
          <p:nvPr/>
        </p:nvSpPr>
        <p:spPr>
          <a:xfrm>
            <a:off x="10126515" y="3253782"/>
            <a:ext cx="1361652" cy="87981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URIs of discovered container resources are responded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D6CA010-01D0-CA2C-8332-E276816B4878}"/>
              </a:ext>
            </a:extLst>
          </p:cNvPr>
          <p:cNvSpPr/>
          <p:nvPr/>
        </p:nvSpPr>
        <p:spPr>
          <a:xfrm>
            <a:off x="9012427" y="3670044"/>
            <a:ext cx="461547" cy="1952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2-2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783CB24-B365-8243-3162-9F5C39E956E5}"/>
              </a:ext>
            </a:extLst>
          </p:cNvPr>
          <p:cNvSpPr/>
          <p:nvPr/>
        </p:nvSpPr>
        <p:spPr>
          <a:xfrm>
            <a:off x="7398979" y="3670044"/>
            <a:ext cx="461547" cy="1952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2-1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EC5D68-661F-3B02-91E9-B440B4E91762}"/>
              </a:ext>
            </a:extLst>
          </p:cNvPr>
          <p:cNvSpPr/>
          <p:nvPr/>
        </p:nvSpPr>
        <p:spPr>
          <a:xfrm>
            <a:off x="6692533" y="2604239"/>
            <a:ext cx="124015" cy="1145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859051E-C9D4-8113-886B-89C7B560FB29}"/>
              </a:ext>
            </a:extLst>
          </p:cNvPr>
          <p:cNvCxnSpPr>
            <a:cxnSpLocks/>
          </p:cNvCxnSpPr>
          <p:nvPr/>
        </p:nvCxnSpPr>
        <p:spPr>
          <a:xfrm flipH="1">
            <a:off x="8398773" y="4671806"/>
            <a:ext cx="162414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746826-EFA7-BB78-3872-9D35674175CE}"/>
              </a:ext>
            </a:extLst>
          </p:cNvPr>
          <p:cNvSpPr/>
          <p:nvPr/>
        </p:nvSpPr>
        <p:spPr>
          <a:xfrm>
            <a:off x="10101299" y="4268176"/>
            <a:ext cx="1352941" cy="111409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Retrieval of the latest contentInstance from discovered sensor[n] container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BE49C02-B3CA-2311-BD77-1178C7761D77}"/>
              </a:ext>
            </a:extLst>
          </p:cNvPr>
          <p:cNvCxnSpPr>
            <a:cxnSpLocks/>
          </p:cNvCxnSpPr>
          <p:nvPr/>
        </p:nvCxnSpPr>
        <p:spPr>
          <a:xfrm flipH="1">
            <a:off x="6757207" y="4671806"/>
            <a:ext cx="162414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E95BC9-9E87-BA68-E99A-14D12F6F47AC}"/>
              </a:ext>
            </a:extLst>
          </p:cNvPr>
          <p:cNvSpPr/>
          <p:nvPr/>
        </p:nvSpPr>
        <p:spPr>
          <a:xfrm>
            <a:off x="8956124" y="4563641"/>
            <a:ext cx="618943" cy="18290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3-n-1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D80B853-C4AD-7E76-A228-64E67843E700}"/>
              </a:ext>
            </a:extLst>
          </p:cNvPr>
          <p:cNvSpPr/>
          <p:nvPr/>
        </p:nvSpPr>
        <p:spPr>
          <a:xfrm>
            <a:off x="7351385" y="4563641"/>
            <a:ext cx="595185" cy="18291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3-n-2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EEF6E623-5BA9-91EA-912C-EAD031B8F23A}"/>
              </a:ext>
            </a:extLst>
          </p:cNvPr>
          <p:cNvCxnSpPr>
            <a:cxnSpLocks/>
          </p:cNvCxnSpPr>
          <p:nvPr/>
        </p:nvCxnSpPr>
        <p:spPr>
          <a:xfrm>
            <a:off x="6787683" y="5904058"/>
            <a:ext cx="1611090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73A5819E-49B9-EB0A-8E28-4B5AFBADA3EC}"/>
              </a:ext>
            </a:extLst>
          </p:cNvPr>
          <p:cNvCxnSpPr>
            <a:cxnSpLocks/>
          </p:cNvCxnSpPr>
          <p:nvPr/>
        </p:nvCxnSpPr>
        <p:spPr>
          <a:xfrm>
            <a:off x="8423350" y="5904058"/>
            <a:ext cx="1611090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4E0BAB7-F001-A589-D01B-721992DD7371}"/>
              </a:ext>
            </a:extLst>
          </p:cNvPr>
          <p:cNvSpPr/>
          <p:nvPr/>
        </p:nvSpPr>
        <p:spPr>
          <a:xfrm>
            <a:off x="10092588" y="5545119"/>
            <a:ext cx="1361652" cy="87981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the latest contentInstance of sensor[n] container is responded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F3E87D0C-0284-9209-E16B-A5B139AF6469}"/>
              </a:ext>
            </a:extLst>
          </p:cNvPr>
          <p:cNvSpPr/>
          <p:nvPr/>
        </p:nvSpPr>
        <p:spPr>
          <a:xfrm>
            <a:off x="6667956" y="4724015"/>
            <a:ext cx="124015" cy="1145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2EF9FEFB-9094-91FD-5697-6781D945632E}"/>
              </a:ext>
            </a:extLst>
          </p:cNvPr>
          <p:cNvSpPr/>
          <p:nvPr/>
        </p:nvSpPr>
        <p:spPr>
          <a:xfrm>
            <a:off x="8950908" y="5802124"/>
            <a:ext cx="618943" cy="18290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4-n-2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A47B27A-D1E8-3F09-5EF0-1050C0600499}"/>
              </a:ext>
            </a:extLst>
          </p:cNvPr>
          <p:cNvSpPr/>
          <p:nvPr/>
        </p:nvSpPr>
        <p:spPr>
          <a:xfrm>
            <a:off x="7346169" y="5802124"/>
            <a:ext cx="595185" cy="18291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4-n-1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8924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570608F0-CC50-9581-E15E-C871CB34EF10}"/>
              </a:ext>
            </a:extLst>
          </p:cNvPr>
          <p:cNvSpPr/>
          <p:nvPr/>
        </p:nvSpPr>
        <p:spPr>
          <a:xfrm>
            <a:off x="1105990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AND-AE1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CAB7659-1FFB-2FBE-1049-E6508A84DF1E}"/>
              </a:ext>
            </a:extLst>
          </p:cNvPr>
          <p:cNvSpPr/>
          <p:nvPr/>
        </p:nvSpPr>
        <p:spPr>
          <a:xfrm>
            <a:off x="2730138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AND-AE2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E6E88AF-8EF0-C9C7-E4EE-8E83F3646E43}"/>
              </a:ext>
            </a:extLst>
          </p:cNvPr>
          <p:cNvSpPr/>
          <p:nvPr/>
        </p:nvSpPr>
        <p:spPr>
          <a:xfrm>
            <a:off x="4397828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MN-AE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23EAD97-0B46-9E1C-664E-8A783E9191E0}"/>
              </a:ext>
            </a:extLst>
          </p:cNvPr>
          <p:cNvSpPr/>
          <p:nvPr/>
        </p:nvSpPr>
        <p:spPr>
          <a:xfrm>
            <a:off x="6021976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MN-CSE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F5E6520-63A5-3496-8AC3-DC9DB38D7D8E}"/>
              </a:ext>
            </a:extLst>
          </p:cNvPr>
          <p:cNvSpPr/>
          <p:nvPr/>
        </p:nvSpPr>
        <p:spPr>
          <a:xfrm>
            <a:off x="7680955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IN-CSE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CD24CD6-414E-0909-1F65-DC78E6E824C2}"/>
              </a:ext>
            </a:extLst>
          </p:cNvPr>
          <p:cNvSpPr/>
          <p:nvPr/>
        </p:nvSpPr>
        <p:spPr>
          <a:xfrm>
            <a:off x="9305103" y="1062445"/>
            <a:ext cx="1436914" cy="627017"/>
          </a:xfrm>
          <a:prstGeom prst="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Consolas" panose="020B0609020204030204" pitchFamily="49" charset="0"/>
              </a:rPr>
              <a:t>IN-AE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7B17BBD-6AF2-D80B-DC5A-379706F6D71A}"/>
              </a:ext>
            </a:extLst>
          </p:cNvPr>
          <p:cNvCxnSpPr>
            <a:stCxn id="3" idx="2"/>
          </p:cNvCxnSpPr>
          <p:nvPr/>
        </p:nvCxnSpPr>
        <p:spPr>
          <a:xfrm flipH="1">
            <a:off x="1820092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EF63DEE-B9CD-BEBF-3D17-10BFE21CBC54}"/>
              </a:ext>
            </a:extLst>
          </p:cNvPr>
          <p:cNvCxnSpPr>
            <a:stCxn id="17" idx="2"/>
          </p:cNvCxnSpPr>
          <p:nvPr/>
        </p:nvCxnSpPr>
        <p:spPr>
          <a:xfrm flipH="1">
            <a:off x="3444240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C56AB9D-332A-8101-5618-5C9642E04FB8}"/>
              </a:ext>
            </a:extLst>
          </p:cNvPr>
          <p:cNvCxnSpPr>
            <a:stCxn id="19" idx="2"/>
          </p:cNvCxnSpPr>
          <p:nvPr/>
        </p:nvCxnSpPr>
        <p:spPr>
          <a:xfrm flipH="1">
            <a:off x="5111930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C30EC503-F5F1-34B1-E20D-66C5CD8173BF}"/>
              </a:ext>
            </a:extLst>
          </p:cNvPr>
          <p:cNvCxnSpPr>
            <a:stCxn id="22" idx="2"/>
          </p:cNvCxnSpPr>
          <p:nvPr/>
        </p:nvCxnSpPr>
        <p:spPr>
          <a:xfrm flipH="1">
            <a:off x="6736078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D86451B-C48F-1F2E-56EE-8715714E41C5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8395057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EB19449-ACA0-1859-23EE-31D6E657188A}"/>
              </a:ext>
            </a:extLst>
          </p:cNvPr>
          <p:cNvCxnSpPr>
            <a:stCxn id="27" idx="2"/>
          </p:cNvCxnSpPr>
          <p:nvPr/>
        </p:nvCxnSpPr>
        <p:spPr>
          <a:xfrm flipH="1">
            <a:off x="10019205" y="1689462"/>
            <a:ext cx="4355" cy="4929052"/>
          </a:xfrm>
          <a:prstGeom prst="line">
            <a:avLst/>
          </a:prstGeom>
          <a:ln w="28575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2267901-1E44-2831-6B88-8FFBCF0F4988}"/>
              </a:ext>
            </a:extLst>
          </p:cNvPr>
          <p:cNvCxnSpPr>
            <a:cxnSpLocks/>
          </p:cNvCxnSpPr>
          <p:nvPr/>
        </p:nvCxnSpPr>
        <p:spPr>
          <a:xfrm flipH="1">
            <a:off x="8408654" y="3292260"/>
            <a:ext cx="162414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4EEB6F7-B648-B5DE-4531-2031EE6BE88E}"/>
              </a:ext>
            </a:extLst>
          </p:cNvPr>
          <p:cNvSpPr/>
          <p:nvPr/>
        </p:nvSpPr>
        <p:spPr>
          <a:xfrm>
            <a:off x="7697274" y="3534319"/>
            <a:ext cx="1361652" cy="77309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Creation of an actuator contentInstance with new state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5A047C5-01B5-ADFC-7641-CE12E36CD95C}"/>
              </a:ext>
            </a:extLst>
          </p:cNvPr>
          <p:cNvSpPr txBox="1"/>
          <p:nvPr/>
        </p:nvSpPr>
        <p:spPr>
          <a:xfrm>
            <a:off x="4346677" y="347990"/>
            <a:ext cx="3350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Single actuator control  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1C002A95-2120-6ED0-F245-25E9A6F409B8}"/>
              </a:ext>
            </a:extLst>
          </p:cNvPr>
          <p:cNvCxnSpPr>
            <a:cxnSpLocks/>
          </p:cNvCxnSpPr>
          <p:nvPr/>
        </p:nvCxnSpPr>
        <p:spPr>
          <a:xfrm flipH="1">
            <a:off x="6767088" y="3292260"/>
            <a:ext cx="162414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EC114E48-972D-B154-44DF-31F68C5691DC}"/>
              </a:ext>
            </a:extLst>
          </p:cNvPr>
          <p:cNvSpPr/>
          <p:nvPr/>
        </p:nvSpPr>
        <p:spPr>
          <a:xfrm>
            <a:off x="8992132" y="3184095"/>
            <a:ext cx="461547" cy="1952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1-1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33C784F-6C02-97F9-B85F-074DBCD8238C}"/>
              </a:ext>
            </a:extLst>
          </p:cNvPr>
          <p:cNvSpPr/>
          <p:nvPr/>
        </p:nvSpPr>
        <p:spPr>
          <a:xfrm>
            <a:off x="7378684" y="3184095"/>
            <a:ext cx="461547" cy="1952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1-2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EC5D68-661F-3B02-91E9-B440B4E91762}"/>
              </a:ext>
            </a:extLst>
          </p:cNvPr>
          <p:cNvSpPr/>
          <p:nvPr/>
        </p:nvSpPr>
        <p:spPr>
          <a:xfrm>
            <a:off x="6677837" y="3344469"/>
            <a:ext cx="124015" cy="1145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95ECD3AE-DC79-D6AD-4C4D-07D9F076B553}"/>
              </a:ext>
            </a:extLst>
          </p:cNvPr>
          <p:cNvCxnSpPr>
            <a:cxnSpLocks/>
          </p:cNvCxnSpPr>
          <p:nvPr/>
        </p:nvCxnSpPr>
        <p:spPr>
          <a:xfrm flipH="1">
            <a:off x="1805396" y="4489676"/>
            <a:ext cx="484695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C05F77E-7B64-D673-8606-3FD54A2EE373}"/>
              </a:ext>
            </a:extLst>
          </p:cNvPr>
          <p:cNvSpPr/>
          <p:nvPr/>
        </p:nvSpPr>
        <p:spPr>
          <a:xfrm>
            <a:off x="4024735" y="4392071"/>
            <a:ext cx="461547" cy="19521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2-1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70A481A-4C17-7E08-CE54-7AA580C5A407}"/>
              </a:ext>
            </a:extLst>
          </p:cNvPr>
          <p:cNvSpPr/>
          <p:nvPr/>
        </p:nvSpPr>
        <p:spPr>
          <a:xfrm>
            <a:off x="3562969" y="2969626"/>
            <a:ext cx="1361652" cy="127991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  <a:latin typeface="Consolas" panose="020B0609020204030204" pitchFamily="49" charset="0"/>
              </a:rPr>
              <a:t>Notification with the latest actuator state to be executed to the controlled actuator</a:t>
            </a:r>
            <a:endParaRPr lang="ko-KR" alt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559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45A047C5-01B5-ADFC-7641-CE12E36CD95C}"/>
              </a:ext>
            </a:extLst>
          </p:cNvPr>
          <p:cNvSpPr txBox="1"/>
          <p:nvPr/>
        </p:nvSpPr>
        <p:spPr>
          <a:xfrm>
            <a:off x="5269786" y="339282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Use case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pic>
        <p:nvPicPr>
          <p:cNvPr id="8" name="그래픽 7" descr="남자 윤곽선">
            <a:extLst>
              <a:ext uri="{FF2B5EF4-FFF2-40B4-BE49-F238E27FC236}">
                <a16:creationId xmlns:a16="http://schemas.microsoft.com/office/drawing/2014/main" id="{A9CE925F-26CC-4333-3F0A-BD2C1F28FB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7910" y="2519383"/>
            <a:ext cx="1819234" cy="181923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61317A5-AF86-5E3B-ED0B-92D3E3CD35A9}"/>
              </a:ext>
            </a:extLst>
          </p:cNvPr>
          <p:cNvSpPr/>
          <p:nvPr/>
        </p:nvSpPr>
        <p:spPr>
          <a:xfrm>
            <a:off x="3327186" y="1123207"/>
            <a:ext cx="3140364" cy="49599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CA3AEA3-8304-2511-6782-134561400E96}"/>
              </a:ext>
            </a:extLst>
          </p:cNvPr>
          <p:cNvSpPr/>
          <p:nvPr/>
        </p:nvSpPr>
        <p:spPr>
          <a:xfrm>
            <a:off x="7642283" y="1123206"/>
            <a:ext cx="3140364" cy="495992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876A75-B69E-C466-8534-A806B71F67FD}"/>
              </a:ext>
            </a:extLst>
          </p:cNvPr>
          <p:cNvSpPr txBox="1"/>
          <p:nvPr/>
        </p:nvSpPr>
        <p:spPr>
          <a:xfrm>
            <a:off x="4254941" y="1345122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metaverse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7E4FD8-B069-5DFF-2436-AEFE5BBB56D5}"/>
              </a:ext>
            </a:extLst>
          </p:cNvPr>
          <p:cNvSpPr txBox="1"/>
          <p:nvPr/>
        </p:nvSpPr>
        <p:spPr>
          <a:xfrm>
            <a:off x="8550264" y="1345122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real farm</a:t>
            </a:r>
            <a:endParaRPr lang="ko-KR" altLang="en-US" dirty="0">
              <a:latin typeface="Consolas" panose="020B0609020204030204" pitchFamily="49" charset="0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A97997B4-F38A-4D8B-19A7-3DCB447F760E}"/>
              </a:ext>
            </a:extLst>
          </p:cNvPr>
          <p:cNvSpPr/>
          <p:nvPr/>
        </p:nvSpPr>
        <p:spPr>
          <a:xfrm>
            <a:off x="4135229" y="2500216"/>
            <a:ext cx="1468621" cy="775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Check plant</a:t>
            </a:r>
          </a:p>
          <a:p>
            <a:pPr algn="ctr"/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condition</a:t>
            </a:r>
            <a:endParaRPr lang="ko-KR" altLang="en-US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1E2C8FEE-1F2A-BA40-1A07-5E93515999F3}"/>
              </a:ext>
            </a:extLst>
          </p:cNvPr>
          <p:cNvSpPr/>
          <p:nvPr/>
        </p:nvSpPr>
        <p:spPr>
          <a:xfrm>
            <a:off x="4163058" y="3990700"/>
            <a:ext cx="1468620" cy="775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Take appropriate actions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427A29CC-CA62-E28F-9D0E-A1553B980DBE}"/>
              </a:ext>
            </a:extLst>
          </p:cNvPr>
          <p:cNvSpPr/>
          <p:nvPr/>
        </p:nvSpPr>
        <p:spPr>
          <a:xfrm>
            <a:off x="8425901" y="2131851"/>
            <a:ext cx="1702167" cy="775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Measure temperature, humidity …</a:t>
            </a:r>
            <a:endParaRPr lang="ko-KR" altLang="en-US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4EA6FFB3-7433-BCA2-02B1-84DC68D2878F}"/>
              </a:ext>
            </a:extLst>
          </p:cNvPr>
          <p:cNvSpPr/>
          <p:nvPr/>
        </p:nvSpPr>
        <p:spPr>
          <a:xfrm>
            <a:off x="8425901" y="4447126"/>
            <a:ext cx="1702167" cy="775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Water the plant …</a:t>
            </a:r>
            <a:endParaRPr lang="ko-KR" altLang="en-US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B750C3E-AE75-9936-D82F-6FA967712665}"/>
              </a:ext>
            </a:extLst>
          </p:cNvPr>
          <p:cNvSpPr/>
          <p:nvPr/>
        </p:nvSpPr>
        <p:spPr>
          <a:xfrm>
            <a:off x="8425901" y="3215637"/>
            <a:ext cx="1702167" cy="77506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  <a:latin typeface="Consolas" panose="020B0609020204030204" pitchFamily="49" charset="0"/>
              </a:rPr>
              <a:t>Detect plant diseases</a:t>
            </a:r>
            <a:endParaRPr lang="ko-KR" altLang="en-US" sz="12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2D23162F-0785-156C-3A03-FC9BB55D15B9}"/>
              </a:ext>
            </a:extLst>
          </p:cNvPr>
          <p:cNvCxnSpPr>
            <a:cxnSpLocks/>
          </p:cNvCxnSpPr>
          <p:nvPr/>
        </p:nvCxnSpPr>
        <p:spPr>
          <a:xfrm flipV="1">
            <a:off x="2490651" y="2906914"/>
            <a:ext cx="1524000" cy="522086"/>
          </a:xfrm>
          <a:prstGeom prst="line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AD1C427-96A6-3C57-6B94-21A7857391D0}"/>
              </a:ext>
            </a:extLst>
          </p:cNvPr>
          <p:cNvCxnSpPr>
            <a:cxnSpLocks/>
          </p:cNvCxnSpPr>
          <p:nvPr/>
        </p:nvCxnSpPr>
        <p:spPr>
          <a:xfrm>
            <a:off x="2509529" y="3428979"/>
            <a:ext cx="1505122" cy="909638"/>
          </a:xfrm>
          <a:prstGeom prst="line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E2312996-5637-E471-CF71-B9F03A1CD852}"/>
              </a:ext>
            </a:extLst>
          </p:cNvPr>
          <p:cNvCxnSpPr>
            <a:cxnSpLocks/>
          </p:cNvCxnSpPr>
          <p:nvPr/>
        </p:nvCxnSpPr>
        <p:spPr>
          <a:xfrm flipH="1">
            <a:off x="5724428" y="2515373"/>
            <a:ext cx="2474670" cy="372374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D0A7BCE7-F5F7-3C6C-E9B2-11A209617C1A}"/>
              </a:ext>
            </a:extLst>
          </p:cNvPr>
          <p:cNvCxnSpPr>
            <a:cxnSpLocks/>
          </p:cNvCxnSpPr>
          <p:nvPr/>
        </p:nvCxnSpPr>
        <p:spPr>
          <a:xfrm flipH="1" flipV="1">
            <a:off x="5724428" y="2887747"/>
            <a:ext cx="2470803" cy="723698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D6DCF8D1-4B72-6A48-44E7-4641414853E3}"/>
              </a:ext>
            </a:extLst>
          </p:cNvPr>
          <p:cNvCxnSpPr>
            <a:cxnSpLocks/>
          </p:cNvCxnSpPr>
          <p:nvPr/>
        </p:nvCxnSpPr>
        <p:spPr>
          <a:xfrm>
            <a:off x="5776205" y="4397480"/>
            <a:ext cx="2505646" cy="437177"/>
          </a:xfrm>
          <a:prstGeom prst="straightConnector1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3C363FE-4387-DA0C-AF97-7F06D63FFDC4}"/>
              </a:ext>
            </a:extLst>
          </p:cNvPr>
          <p:cNvSpPr txBox="1"/>
          <p:nvPr/>
        </p:nvSpPr>
        <p:spPr>
          <a:xfrm>
            <a:off x="1680773" y="4338617"/>
            <a:ext cx="6335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Consolas" panose="020B0609020204030204" pitchFamily="49" charset="0"/>
              </a:rPr>
              <a:t>User</a:t>
            </a:r>
            <a:endParaRPr lang="ko-KR" altLang="en-US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0071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188</Words>
  <Application>Microsoft Office PowerPoint</Application>
  <PresentationFormat>와이드스크린</PresentationFormat>
  <Paragraphs>86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엄경호</dc:creator>
  <cp:lastModifiedBy>엄경호</cp:lastModifiedBy>
  <cp:revision>6</cp:revision>
  <dcterms:created xsi:type="dcterms:W3CDTF">2023-03-31T19:05:18Z</dcterms:created>
  <dcterms:modified xsi:type="dcterms:W3CDTF">2023-04-03T19:43:45Z</dcterms:modified>
</cp:coreProperties>
</file>

<file path=docProps/thumbnail.jpeg>
</file>